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8" r:id="rId6"/>
    <p:sldId id="264" r:id="rId7"/>
    <p:sldId id="262" r:id="rId8"/>
    <p:sldId id="267" r:id="rId9"/>
    <p:sldId id="272" r:id="rId10"/>
    <p:sldId id="266" r:id="rId11"/>
    <p:sldId id="265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AF0E26-CDFB-A94E-8371-EC4F1185A2B1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256B8-D26F-774F-9D48-8C15F4471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2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256B8-D26F-774F-9D48-8C15F44712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5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611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3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8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4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91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4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2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6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1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0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62B6A451-7A78-424E-905A-0BB4B507AA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2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985C27-F003-9145-A679-4F4716AA8E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0452" y="5049616"/>
            <a:ext cx="6326895" cy="77854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002060"/>
                </a:solidFill>
              </a:rPr>
              <a:t>Management – Colombia 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15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8590002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Gravity Equation and Management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8" y="2445488"/>
            <a:ext cx="3592699" cy="2998382"/>
          </a:xfrm>
        </p:spPr>
        <p:txBody>
          <a:bodyPr anchor="ctr">
            <a:normAutofit fontScale="92500" lnSpcReduction="20000"/>
          </a:bodyPr>
          <a:lstStyle/>
          <a:p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r>
              <a:rPr lang="en-US" sz="1700" i="1" dirty="0" err="1"/>
              <a:t>X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Exports from i to j</a:t>
            </a:r>
          </a:p>
          <a:p>
            <a:pPr marL="0" indent="0">
              <a:buNone/>
            </a:pPr>
            <a:r>
              <a:rPr lang="en-US" sz="1700" i="1" dirty="0"/>
              <a:t>Y</a:t>
            </a:r>
            <a:r>
              <a:rPr lang="en-US" sz="1700" i="1" baseline="-25000" dirty="0"/>
              <a:t>i</a:t>
            </a:r>
            <a:r>
              <a:rPr lang="en-US" sz="1700" i="1" dirty="0"/>
              <a:t> : i’s GDP</a:t>
            </a:r>
          </a:p>
          <a:p>
            <a:pPr marL="0" indent="0">
              <a:buNone/>
            </a:pPr>
            <a:r>
              <a:rPr lang="en-US" sz="1700" i="1" dirty="0" err="1"/>
              <a:t>D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Geographical distance between countries i and j</a:t>
            </a:r>
          </a:p>
          <a:p>
            <a:pPr marL="0" indent="0">
              <a:buNone/>
            </a:pPr>
            <a:r>
              <a:rPr lang="en-US" sz="1700" i="1" dirty="0"/>
              <a:t>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Positive Sign of Management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3879757" y="6384533"/>
            <a:ext cx="37914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with data WMS-2015 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B81851-6E50-CE46-90CA-683DD7C8D1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6335" y="2150089"/>
            <a:ext cx="7570382" cy="4225055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959E285-F498-A14F-95E2-45F09975F2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017" y="2460776"/>
            <a:ext cx="2030147" cy="96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44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600" b="1" dirty="0"/>
              <a:t>China Import Share and Management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4" y="2964956"/>
            <a:ext cx="3658087" cy="120300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Chinese Import Share is a variable of competitive pressure, which indicates a negative sign.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6A645-4FF4-154F-8031-416E242C1D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8967" y="1865617"/>
            <a:ext cx="6921940" cy="323600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5139991" y="497466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50" dirty="0"/>
              <a:t>Source: Iacovone / Fernández (2020) </a:t>
            </a:r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280975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DA85D3-FA70-0D47-8EF2-DBB521712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12" y="2627942"/>
            <a:ext cx="3642474" cy="14089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BB8FE2-85BE-3B47-8263-CFD299572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5401" y="1390466"/>
            <a:ext cx="6957022" cy="43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08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96187-697A-DD4A-BAC0-0738C00CB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AE14CC-C29D-B44A-8A94-5A4EB0C932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322" y="1571301"/>
            <a:ext cx="6788372" cy="422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8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2B54B2-4B56-0844-8CCB-F2C76C5B0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  <a:endParaRPr lang="en-US" sz="4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C303819-B3D3-0B48-8E75-016E625D9D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322" y="1714229"/>
            <a:ext cx="6844449" cy="342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38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E2A6-A2CB-2641-A628-47D73F29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93" y="219456"/>
            <a:ext cx="10499355" cy="1566813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Management Score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2000" b="1" dirty="0">
                <a:solidFill>
                  <a:srgbClr val="C00000"/>
                </a:solidFill>
              </a:rPr>
              <a:t>Colombia (Industry Edit 2018) </a:t>
            </a:r>
            <a:r>
              <a:rPr lang="en-US" sz="2000" b="1" dirty="0"/>
              <a:t>vs. </a:t>
            </a:r>
            <a:r>
              <a:rPr lang="en-US" sz="2000" b="1" dirty="0">
                <a:solidFill>
                  <a:srgbClr val="002060"/>
                </a:solidFill>
              </a:rPr>
              <a:t>United States (Annual Survey of Manufactories 2010 and 2015)</a:t>
            </a:r>
            <a:br>
              <a:rPr lang="en-US" sz="2200" b="1" dirty="0">
                <a:solidFill>
                  <a:srgbClr val="002060"/>
                </a:solidFill>
              </a:rPr>
            </a:br>
            <a:r>
              <a:rPr lang="en-US" sz="2200" b="1" dirty="0">
                <a:solidFill>
                  <a:srgbClr val="002060"/>
                </a:solidFill>
              </a:rPr>
              <a:t>       </a:t>
            </a:r>
            <a:endParaRPr lang="en-US" sz="31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0F212E-2EE8-B74C-993F-B7D31618E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994" y="2206626"/>
            <a:ext cx="6812627" cy="408158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628AD0-24E0-8143-9AFE-63A852C04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385861"/>
              </p:ext>
            </p:extLst>
          </p:nvPr>
        </p:nvGraphicFramePr>
        <p:xfrm>
          <a:off x="7804299" y="2669848"/>
          <a:ext cx="3668232" cy="2417124"/>
        </p:xfrm>
        <a:graphic>
          <a:graphicData uri="http://schemas.openxmlformats.org/drawingml/2006/table">
            <a:tbl>
              <a:tblPr firstRow="1" bandRow="1"/>
              <a:tblGrid>
                <a:gridCol w="1478462">
                  <a:extLst>
                    <a:ext uri="{9D8B030D-6E8A-4147-A177-3AD203B41FA5}">
                      <a16:colId xmlns:a16="http://schemas.microsoft.com/office/drawing/2014/main" val="1379539461"/>
                    </a:ext>
                  </a:extLst>
                </a:gridCol>
                <a:gridCol w="1150578">
                  <a:extLst>
                    <a:ext uri="{9D8B030D-6E8A-4147-A177-3AD203B41FA5}">
                      <a16:colId xmlns:a16="http://schemas.microsoft.com/office/drawing/2014/main" val="900911586"/>
                    </a:ext>
                  </a:extLst>
                </a:gridCol>
                <a:gridCol w="1039192">
                  <a:extLst>
                    <a:ext uri="{9D8B030D-6E8A-4147-A177-3AD203B41FA5}">
                      <a16:colId xmlns:a16="http://schemas.microsoft.com/office/drawing/2014/main" val="675009355"/>
                    </a:ext>
                  </a:extLst>
                </a:gridCol>
              </a:tblGrid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Statistic (mean)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Colombia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USA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6537358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Management(1-16)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0.61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7532092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 Incentives (1-8)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2849013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Incentives (9-16)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0.22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0.58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5350704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Size (Firm Employment)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125.5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0177946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6,034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31,793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86867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C25C199-48FA-CC44-8A90-6C544ED20DD3}"/>
              </a:ext>
            </a:extLst>
          </p:cNvPr>
          <p:cNvSpPr txBox="1"/>
          <p:nvPr/>
        </p:nvSpPr>
        <p:spPr>
          <a:xfrm>
            <a:off x="1392864" y="6288215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365365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417A-EBAD-284C-9A0C-C0AB3C6ED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04" y="551665"/>
            <a:ext cx="10168128" cy="117957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Employment and Management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768CA7-9F34-154B-8E11-33D28E9B3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838" y="2504502"/>
            <a:ext cx="5608762" cy="32735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8C16C3-33BE-4044-837E-5EDC1467B091}"/>
              </a:ext>
            </a:extLst>
          </p:cNvPr>
          <p:cNvSpPr txBox="1"/>
          <p:nvPr/>
        </p:nvSpPr>
        <p:spPr>
          <a:xfrm>
            <a:off x="630865" y="5916549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CFCD4227-9C69-B34C-8AA5-55B20CD7C9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9026" y="2629638"/>
            <a:ext cx="4409980" cy="3132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B4CBBA-7EE5-734E-86AC-336458FA232F}"/>
              </a:ext>
            </a:extLst>
          </p:cNvPr>
          <p:cNvSpPr txBox="1"/>
          <p:nvPr/>
        </p:nvSpPr>
        <p:spPr>
          <a:xfrm>
            <a:off x="2773325" y="2135170"/>
            <a:ext cx="1446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Colombia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98C2B-B512-4347-81B1-B0D93C23F096}"/>
              </a:ext>
            </a:extLst>
          </p:cNvPr>
          <p:cNvSpPr txBox="1"/>
          <p:nvPr/>
        </p:nvSpPr>
        <p:spPr>
          <a:xfrm>
            <a:off x="8022265" y="2183082"/>
            <a:ext cx="1892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United States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096061-6355-984C-B452-F17B4080101A}"/>
              </a:ext>
            </a:extLst>
          </p:cNvPr>
          <p:cNvSpPr txBox="1"/>
          <p:nvPr/>
        </p:nvSpPr>
        <p:spPr>
          <a:xfrm>
            <a:off x="6932428" y="5916549"/>
            <a:ext cx="21796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Bloom (2019)</a:t>
            </a:r>
          </a:p>
        </p:txBody>
      </p:sp>
    </p:spTree>
    <p:extLst>
      <p:ext uri="{BB962C8B-B14F-4D97-AF65-F5344CB8AC3E}">
        <p14:creationId xmlns:p14="http://schemas.microsoft.com/office/powerpoint/2010/main" val="3476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08818-E528-2842-8E07-565AD7C1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85705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Performance and Management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618AB4E-02BE-4EF4-8786-13071D88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562953" cy="320725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</a:rPr>
              <a:t>Performance measured by the average of:</a:t>
            </a:r>
          </a:p>
          <a:p>
            <a:r>
              <a:rPr lang="en-US" sz="1700" dirty="0">
                <a:solidFill>
                  <a:srgbClr val="0070C0"/>
                </a:solidFill>
              </a:rPr>
              <a:t>Labor productivity</a:t>
            </a:r>
          </a:p>
          <a:p>
            <a:r>
              <a:rPr lang="en-US" sz="1700" dirty="0">
                <a:solidFill>
                  <a:srgbClr val="0070C0"/>
                </a:solidFill>
              </a:rPr>
              <a:t>Exports,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Operating Profit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IP registers,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Wage per Employee,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Investment on Research, Development and Innovation.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C8236E-16EE-6E44-BCCB-2679BFA48918}"/>
              </a:ext>
            </a:extLst>
          </p:cNvPr>
          <p:cNvSpPr/>
          <p:nvPr/>
        </p:nvSpPr>
        <p:spPr>
          <a:xfrm>
            <a:off x="4603120" y="6085116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46D69-0058-8644-B632-67BD1CC52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337" y="1194574"/>
            <a:ext cx="7083569" cy="473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28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8BE01-CE16-6645-A04F-D034A94C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Semi-elasticities of </a:t>
            </a:r>
            <a:r>
              <a:rPr lang="en-US" sz="3000" b="1" dirty="0">
                <a:solidFill>
                  <a:srgbClr val="C00000"/>
                </a:solidFill>
              </a:rPr>
              <a:t>Colombia</a:t>
            </a:r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 and </a:t>
            </a:r>
            <a:r>
              <a:rPr lang="en-US" sz="3000" b="1" dirty="0">
                <a:solidFill>
                  <a:srgbClr val="002060"/>
                </a:solidFill>
              </a:rPr>
              <a:t>United States</a:t>
            </a:r>
            <a:br>
              <a:rPr lang="en-US" sz="3000" b="1" dirty="0">
                <a:solidFill>
                  <a:srgbClr val="002060"/>
                </a:solidFill>
              </a:rPr>
            </a:br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Independent variable: Management</a:t>
            </a:r>
            <a:endParaRPr lang="en-US" sz="3000" b="1" dirty="0">
              <a:solidFill>
                <a:srgbClr val="00206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1769404-4A07-C745-9B9D-7BE341B33B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530602"/>
              </p:ext>
            </p:extLst>
          </p:nvPr>
        </p:nvGraphicFramePr>
        <p:xfrm>
          <a:off x="828868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0.209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0.498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0.385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2.92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C207884-8937-D141-A475-F8E41C259491}"/>
              </a:ext>
            </a:extLst>
          </p:cNvPr>
          <p:cNvSpPr txBox="1"/>
          <p:nvPr/>
        </p:nvSpPr>
        <p:spPr>
          <a:xfrm>
            <a:off x="1201479" y="2424223"/>
            <a:ext cx="2169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Coefficients</a:t>
            </a:r>
          </a:p>
        </p:txBody>
      </p:sp>
      <p:graphicFrame>
        <p:nvGraphicFramePr>
          <p:cNvPr id="15" name="Content Placeholder 6">
            <a:extLst>
              <a:ext uri="{FF2B5EF4-FFF2-40B4-BE49-F238E27FC236}">
                <a16:creationId xmlns:a16="http://schemas.microsoft.com/office/drawing/2014/main" id="{40C596DE-E050-E549-A12E-3E9DA65E6B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6666531"/>
              </p:ext>
            </p:extLst>
          </p:nvPr>
        </p:nvGraphicFramePr>
        <p:xfrm>
          <a:off x="4451541" y="2904586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33.91%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26.74%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graphicFrame>
        <p:nvGraphicFramePr>
          <p:cNvPr id="17" name="Content Placeholder 6">
            <a:extLst>
              <a:ext uri="{FF2B5EF4-FFF2-40B4-BE49-F238E27FC236}">
                <a16:creationId xmlns:a16="http://schemas.microsoft.com/office/drawing/2014/main" id="{E36EE127-F6F8-9446-9BD5-AB12EFE217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9089000"/>
              </p:ext>
            </p:extLst>
          </p:nvPr>
        </p:nvGraphicFramePr>
        <p:xfrm>
          <a:off x="8074215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51.76%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F4944A2-A520-A041-8054-A37866494BAB}"/>
              </a:ext>
            </a:extLst>
          </p:cNvPr>
          <p:cNvSpPr txBox="1"/>
          <p:nvPr/>
        </p:nvSpPr>
        <p:spPr>
          <a:xfrm>
            <a:off x="4288453" y="2304908"/>
            <a:ext cx="333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10% point-increase in management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C86596-708A-244D-BFC5-DED5902DAAB7}"/>
              </a:ext>
            </a:extLst>
          </p:cNvPr>
          <p:cNvSpPr txBox="1"/>
          <p:nvPr/>
        </p:nvSpPr>
        <p:spPr>
          <a:xfrm>
            <a:off x="8081793" y="2147224"/>
            <a:ext cx="2996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One standard deviation change in management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3D2C43-B932-7E48-8012-07E3DB4E7378}"/>
              </a:ext>
            </a:extLst>
          </p:cNvPr>
          <p:cNvSpPr/>
          <p:nvPr/>
        </p:nvSpPr>
        <p:spPr>
          <a:xfrm>
            <a:off x="711603" y="618240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1832323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11201400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344" y="2378320"/>
            <a:ext cx="3657600" cy="3959352"/>
          </a:xfrm>
        </p:spPr>
        <p:txBody>
          <a:bodyPr anchor="ctr">
            <a:normAutofit fontScale="25000" lnSpcReduction="20000"/>
          </a:bodyPr>
          <a:lstStyle/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/>
              <a:t>Yi:Production of firm i</a:t>
            </a:r>
          </a:p>
          <a:p>
            <a:pPr marL="0" indent="0">
              <a:buNone/>
            </a:pPr>
            <a:r>
              <a:rPr lang="en-US" sz="3600" dirty="0"/>
              <a:t>Ai: Total factor productivity (Excluding Management Practices)</a:t>
            </a:r>
          </a:p>
          <a:p>
            <a:pPr marL="0" indent="0">
              <a:buNone/>
            </a:pPr>
            <a:r>
              <a:rPr lang="en-US" sz="3600" dirty="0"/>
              <a:t>Ki:Fixed assets at final of 2018</a:t>
            </a:r>
          </a:p>
          <a:p>
            <a:pPr marL="0" indent="0">
              <a:buNone/>
            </a:pPr>
            <a:r>
              <a:rPr lang="en-US" sz="3600" dirty="0"/>
              <a:t>Li:Labor inputs: the total number of employees of firm i</a:t>
            </a:r>
          </a:p>
          <a:p>
            <a:pPr marL="0" indent="0">
              <a:buNone/>
            </a:pPr>
            <a:r>
              <a:rPr lang="en-US" sz="3600" dirty="0"/>
              <a:t>Ii:Intermediate inputs </a:t>
            </a:r>
          </a:p>
          <a:p>
            <a:pPr marL="0" indent="0">
              <a:buNone/>
            </a:pPr>
            <a:r>
              <a:rPr lang="en-US" sz="3600" dirty="0"/>
              <a:t>Xi:Vector of additional factors: the percent of staff with college degree</a:t>
            </a:r>
          </a:p>
          <a:p>
            <a:pPr marL="0" indent="0">
              <a:buNone/>
            </a:pPr>
            <a:r>
              <a:rPr lang="en-US" sz="3600" dirty="0"/>
              <a:t>Mi: Management score (1-16)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Every 10%-point increase in our management score is associated with a 2.43% on Output / Emp</a:t>
            </a:r>
            <a:endParaRPr lang="en-US" sz="56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000" dirty="0"/>
              <a:t>(= exp(0.24/10) − 1)=2.43%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One standard deviation change in management is associated with a 4.5% on Output / Emp</a:t>
            </a:r>
          </a:p>
          <a:p>
            <a:pPr marL="0" indent="0">
              <a:buNone/>
            </a:pPr>
            <a:r>
              <a:rPr lang="en-US" sz="4000" dirty="0"/>
              <a:t>(=EXP(0.176*0.24)-1)=4.3%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FDD365-67EB-D040-9ABD-C7A1CB2CF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409" y="2224950"/>
            <a:ext cx="6709144" cy="39673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4167184" y="6417447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5" name="Picture 4" descr="A close up of a watch&#10;&#10;Description automatically generated">
            <a:extLst>
              <a:ext uri="{FF2B5EF4-FFF2-40B4-BE49-F238E27FC236}">
                <a16:creationId xmlns:a16="http://schemas.microsoft.com/office/drawing/2014/main" id="{EDBE00E7-418F-5448-9929-1ECF97B641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378320"/>
            <a:ext cx="3411946" cy="5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689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461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(2)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6195" y="1900517"/>
            <a:ext cx="3646527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6.61% on </a:t>
            </a:r>
            <a:r>
              <a:rPr lang="en-US" sz="1800" b="1" dirty="0">
                <a:solidFill>
                  <a:srgbClr val="0070C0"/>
                </a:solidFill>
              </a:rPr>
              <a:t>VA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 exp(0.64/10) − 1)=6.61%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34.18% on </a:t>
            </a:r>
            <a:r>
              <a:rPr lang="en-US" sz="1800" b="1" dirty="0" err="1">
                <a:solidFill>
                  <a:srgbClr val="0070C0"/>
                </a:solidFill>
              </a:rPr>
              <a:t>R&amp;Di</a:t>
            </a:r>
            <a:r>
              <a:rPr lang="en-US" sz="1800" b="1" dirty="0">
                <a:solidFill>
                  <a:srgbClr val="0070C0"/>
                </a:solidFill>
              </a:rPr>
              <a:t>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(=exp(0.176*2.94)-1)=34,1%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EB2624-A23E-224D-9B85-936B4AA1FB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879" y="1637864"/>
            <a:ext cx="7378922" cy="46046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429768" y="629632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3087402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84" y="57884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Trade Outcomes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685" y="1900517"/>
            <a:ext cx="3487038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33.9% on </a:t>
            </a:r>
            <a:r>
              <a:rPr lang="en-US" sz="1600" b="1" dirty="0">
                <a:solidFill>
                  <a:srgbClr val="0070C0"/>
                </a:solidFill>
              </a:rPr>
              <a:t>Exports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 exp(2.92/10) − 1)=33.9%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26.7% on </a:t>
            </a:r>
            <a:r>
              <a:rPr lang="en-US" sz="1600" b="1" dirty="0">
                <a:solidFill>
                  <a:srgbClr val="0070C0"/>
                </a:solidFill>
              </a:rPr>
              <a:t>Imports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(=exp(0.176*2.94)-1)=26,7%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663684" y="602524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1A13FB-B655-0448-8DAB-10DFEFD40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2264734"/>
            <a:ext cx="7070651" cy="37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22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EE9B-7CB7-6748-A511-369BE109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976" y="829987"/>
            <a:ext cx="8793976" cy="887494"/>
          </a:xfrm>
        </p:spPr>
        <p:txBody>
          <a:bodyPr>
            <a:normAutofit fontScale="90000"/>
          </a:bodyPr>
          <a:lstStyle/>
          <a:p>
            <a:r>
              <a:rPr lang="en-US" sz="3300" b="1" dirty="0">
                <a:solidFill>
                  <a:schemeClr val="bg2">
                    <a:lumMod val="50000"/>
                  </a:schemeClr>
                </a:solidFill>
              </a:rPr>
              <a:t>Extensive and Intensive Margins of Exports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BFE6A3-620C-9C4B-90D7-2B7B4E000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63" y="2276371"/>
            <a:ext cx="7739632" cy="377854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123D88-2490-5645-B9FC-8DA249C26848}"/>
              </a:ext>
            </a:extLst>
          </p:cNvPr>
          <p:cNvSpPr/>
          <p:nvPr/>
        </p:nvSpPr>
        <p:spPr>
          <a:xfrm>
            <a:off x="886976" y="6054918"/>
            <a:ext cx="37914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with data WMS-2015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B41A8-76BF-6242-84D1-FC023DAE2A51}"/>
              </a:ext>
            </a:extLst>
          </p:cNvPr>
          <p:cNvSpPr txBox="1"/>
          <p:nvPr/>
        </p:nvSpPr>
        <p:spPr>
          <a:xfrm>
            <a:off x="8345688" y="2276371"/>
            <a:ext cx="30736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</a:rPr>
              <a:t>Dest</a:t>
            </a:r>
            <a:r>
              <a:rPr lang="en-US" dirty="0">
                <a:solidFill>
                  <a:srgbClr val="0070C0"/>
                </a:solidFill>
              </a:rPr>
              <a:t>=Destinations: </a:t>
            </a:r>
            <a:r>
              <a:rPr lang="en-US" dirty="0"/>
              <a:t># export destinations measured by countries</a:t>
            </a:r>
          </a:p>
          <a:p>
            <a:r>
              <a:rPr lang="en-US" dirty="0">
                <a:solidFill>
                  <a:srgbClr val="0070C0"/>
                </a:solidFill>
              </a:rPr>
              <a:t>Prod: </a:t>
            </a:r>
            <a:r>
              <a:rPr lang="en-US" dirty="0"/>
              <a:t>Products: # products with 6 digits-HS codes</a:t>
            </a:r>
          </a:p>
          <a:p>
            <a:r>
              <a:rPr lang="en-US" dirty="0" err="1">
                <a:solidFill>
                  <a:srgbClr val="0070C0"/>
                </a:solidFill>
              </a:rPr>
              <a:t>DestProd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# pairs of Destination-Product</a:t>
            </a:r>
          </a:p>
          <a:p>
            <a:r>
              <a:rPr lang="en-US" dirty="0">
                <a:solidFill>
                  <a:srgbClr val="0070C0"/>
                </a:solidFill>
              </a:rPr>
              <a:t>Exp/</a:t>
            </a:r>
            <a:r>
              <a:rPr lang="en-US" dirty="0" err="1">
                <a:solidFill>
                  <a:srgbClr val="0070C0"/>
                </a:solidFill>
              </a:rPr>
              <a:t>DesProd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Export per Destination-Product</a:t>
            </a:r>
          </a:p>
          <a:p>
            <a:r>
              <a:rPr lang="en-US" dirty="0" err="1">
                <a:solidFill>
                  <a:srgbClr val="0070C0"/>
                </a:solidFill>
              </a:rPr>
              <a:t>TopDestProd:</a:t>
            </a:r>
            <a:r>
              <a:rPr lang="en-US" dirty="0" err="1"/>
              <a:t>The</a:t>
            </a:r>
            <a:r>
              <a:rPr lang="en-US" dirty="0"/>
              <a:t> highest market(country) measured by export value.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221055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2933</TotalTime>
  <Words>699</Words>
  <Application>Microsoft Macintosh PowerPoint</Application>
  <PresentationFormat>Widescreen</PresentationFormat>
  <Paragraphs>161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Avenir Next LT Pro</vt:lpstr>
      <vt:lpstr>Calibri</vt:lpstr>
      <vt:lpstr>AccentBoxVTI</vt:lpstr>
      <vt:lpstr>PowerPoint Presentation</vt:lpstr>
      <vt:lpstr> Management Score   Colombia (Industry Edit 2018) vs. United States (Annual Survey of Manufactories 2010 and 2015)        </vt:lpstr>
      <vt:lpstr>Employment and Management</vt:lpstr>
      <vt:lpstr>Performance and Management</vt:lpstr>
      <vt:lpstr>Semi-elasticities of Colombia and United States Independent variable: Management</vt:lpstr>
      <vt:lpstr>Firm Management Score and Performance (1)</vt:lpstr>
      <vt:lpstr>Firm Management Score and Performance (2)</vt:lpstr>
      <vt:lpstr>Trade Outcomes and Management</vt:lpstr>
      <vt:lpstr>Extensive and Intensive Margins of Exports </vt:lpstr>
      <vt:lpstr>Gravity Equation and Management </vt:lpstr>
      <vt:lpstr>China Import Share and Management</vt:lpstr>
      <vt:lpstr>Scoring MOPS Survey Questions</vt:lpstr>
      <vt:lpstr>Scoring MOPS Survey Questions</vt:lpstr>
      <vt:lpstr>Scoring MOPS Survey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Fernandez</dc:creator>
  <cp:lastModifiedBy>Javier Fernandez</cp:lastModifiedBy>
  <cp:revision>8</cp:revision>
  <dcterms:created xsi:type="dcterms:W3CDTF">2020-08-06T15:44:51Z</dcterms:created>
  <dcterms:modified xsi:type="dcterms:W3CDTF">2020-08-08T16:39:23Z</dcterms:modified>
</cp:coreProperties>
</file>

<file path=docProps/thumbnail.jpeg>
</file>